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57" r:id="rId7"/>
    <p:sldId id="258" r:id="rId8"/>
    <p:sldId id="259" r:id="rId9"/>
    <p:sldId id="276" r:id="rId10"/>
    <p:sldId id="260" r:id="rId11"/>
    <p:sldId id="270" r:id="rId12"/>
    <p:sldId id="262" r:id="rId13"/>
    <p:sldId id="271" r:id="rId14"/>
    <p:sldId id="263" r:id="rId15"/>
    <p:sldId id="272" r:id="rId16"/>
    <p:sldId id="264" r:id="rId17"/>
    <p:sldId id="265" r:id="rId18"/>
    <p:sldId id="266" r:id="rId19"/>
    <p:sldId id="273" r:id="rId20"/>
    <p:sldId id="267" r:id="rId21"/>
    <p:sldId id="268" r:id="rId22"/>
    <p:sldId id="275" r:id="rId23"/>
    <p:sldId id="277" r:id="rId24"/>
    <p:sldId id="274"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8AE21-145E-4A23-9A79-17F31B31B0F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0DAEDE51-418A-477B-9A1F-D7149A6D93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408B2AE1-81F1-4C8F-A738-B7769814D5D8}"/>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5" name="Tijdelijke aanduiding voor voettekst 4">
            <a:extLst>
              <a:ext uri="{FF2B5EF4-FFF2-40B4-BE49-F238E27FC236}">
                <a16:creationId xmlns:a16="http://schemas.microsoft.com/office/drawing/2014/main" id="{4A20FC69-940A-4D1E-816F-359846E5CEF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2CBE729-BFA8-4F32-A752-6DBFA8A7CE7B}"/>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1042997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07829-76E1-4D7C-8D1D-15CE925E76E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EBB1C98-CFD9-4B82-AFD7-5D7E1075334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EAFB12E-D511-4D76-8A8D-40EBFCB4F525}"/>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5" name="Tijdelijke aanduiding voor voettekst 4">
            <a:extLst>
              <a:ext uri="{FF2B5EF4-FFF2-40B4-BE49-F238E27FC236}">
                <a16:creationId xmlns:a16="http://schemas.microsoft.com/office/drawing/2014/main" id="{2B26E96C-8F4B-4A23-B6E0-89469D17CCF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E58C901-D805-4733-BE29-70A6B4120803}"/>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149420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465AD2D-F695-4E1D-925B-BC698CCF848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B1C62BF-D19A-41BD-AD69-5752B395F18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472DA13-861A-467F-BFDA-6FF9CF638E65}"/>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5" name="Tijdelijke aanduiding voor voettekst 4">
            <a:extLst>
              <a:ext uri="{FF2B5EF4-FFF2-40B4-BE49-F238E27FC236}">
                <a16:creationId xmlns:a16="http://schemas.microsoft.com/office/drawing/2014/main" id="{1FDAA2EE-D182-4D8E-9987-870AE7234D8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B3BAA8C-A3DB-45EE-A987-134712AA7D4E}"/>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2366043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8490F-225A-4610-A656-3543756C6CA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063A607-C53E-454F-99C6-090F4D0E53C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CF6FDA2-0440-4E29-981D-5102BB640EC6}"/>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5" name="Tijdelijke aanduiding voor voettekst 4">
            <a:extLst>
              <a:ext uri="{FF2B5EF4-FFF2-40B4-BE49-F238E27FC236}">
                <a16:creationId xmlns:a16="http://schemas.microsoft.com/office/drawing/2014/main" id="{30BFE8F1-46AC-4FD1-983B-6FF4185BA7A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4A9F0CD-AB9B-4D76-8C8F-96B3D6D6C0D5}"/>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3948024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E55C8-8887-4A5D-B2D1-17ED6BD2656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50F55A6-99DF-46A5-B0BA-69D490268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DDD56AA-B4FB-4118-A1C2-F3F1FE86DFC5}"/>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5" name="Tijdelijke aanduiding voor voettekst 4">
            <a:extLst>
              <a:ext uri="{FF2B5EF4-FFF2-40B4-BE49-F238E27FC236}">
                <a16:creationId xmlns:a16="http://schemas.microsoft.com/office/drawing/2014/main" id="{11557036-FC6A-4F29-9118-F5197277D4E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61C7266-78EE-461E-A26D-DFB64CC99A1F}"/>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2505826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3A3DE-5C71-47FD-B7D1-5785541A9AE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2994874-25A5-4814-8FB2-414CFB0E939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B5B8534C-1BD3-4E92-9AC3-10A2FDF93DF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81EEFAF-2B65-4032-B786-341778AC4646}"/>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6" name="Tijdelijke aanduiding voor voettekst 5">
            <a:extLst>
              <a:ext uri="{FF2B5EF4-FFF2-40B4-BE49-F238E27FC236}">
                <a16:creationId xmlns:a16="http://schemas.microsoft.com/office/drawing/2014/main" id="{ED1210B3-659F-4B81-A036-92447785793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F8DF68B-D8ED-422B-AE3B-7B2577FF620D}"/>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22901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04F9F-4207-4A31-AF3F-5F6B0414C32D}"/>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6A109BD-04FB-4BCE-8803-E7B4DE0BD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6B299FE-AFB9-4D1E-8ABA-A96F3E5DB99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4116C08-3E7A-41E2-A9DA-12380EBA6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89C0C44-1E95-472F-A32A-07FD016C83C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E361C67A-EFD1-478D-A7B4-A40C39355B7A}"/>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8" name="Tijdelijke aanduiding voor voettekst 7">
            <a:extLst>
              <a:ext uri="{FF2B5EF4-FFF2-40B4-BE49-F238E27FC236}">
                <a16:creationId xmlns:a16="http://schemas.microsoft.com/office/drawing/2014/main" id="{6BA41474-5E2E-4B8D-BD2E-8570FDDF5E7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4969DE6-EF0A-46F4-AE22-88ED83EA2321}"/>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2141319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40F63-F9CA-4DC8-B6A3-9B512329416F}"/>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8C91786-E557-474E-ACD6-ECB453B5EF86}"/>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4" name="Tijdelijke aanduiding voor voettekst 3">
            <a:extLst>
              <a:ext uri="{FF2B5EF4-FFF2-40B4-BE49-F238E27FC236}">
                <a16:creationId xmlns:a16="http://schemas.microsoft.com/office/drawing/2014/main" id="{C9363D31-9A9C-409F-970D-248204EF942E}"/>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A5083215-10A9-47B9-BC2D-41ABF85014A2}"/>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3859994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F145AB-0CD0-4695-B33A-31CA74DD835B}"/>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3" name="Tijdelijke aanduiding voor voettekst 2">
            <a:extLst>
              <a:ext uri="{FF2B5EF4-FFF2-40B4-BE49-F238E27FC236}">
                <a16:creationId xmlns:a16="http://schemas.microsoft.com/office/drawing/2014/main" id="{68988FCA-2408-409C-A78D-0FE6F1F49AB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76B2B38-9BCA-4B6C-B7C7-643C74C99198}"/>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1384163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B9066-53C5-4E51-B96A-FAF76BA195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092B60C-63ED-41F5-BC7E-9BF10662D1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E9D612FD-3ACC-4B3D-9C51-D277C9A68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9BFD28-B1CA-4A67-90C8-4AC56322B37F}"/>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6" name="Tijdelijke aanduiding voor voettekst 5">
            <a:extLst>
              <a:ext uri="{FF2B5EF4-FFF2-40B4-BE49-F238E27FC236}">
                <a16:creationId xmlns:a16="http://schemas.microsoft.com/office/drawing/2014/main" id="{F1E78FA8-C60D-4823-A17A-CB098B7212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FF43CA0-F3E2-42F2-B16B-DF79EC9F3C25}"/>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3784343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061AC-9391-4349-8D53-4691F2C299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CB50B4E-C7F1-429E-A829-73D05F99E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1B0865D6-C5B4-4212-B284-F0BBC597D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29ADFE-1264-43F8-A803-3D76597D2663}"/>
              </a:ext>
            </a:extLst>
          </p:cNvPr>
          <p:cNvSpPr>
            <a:spLocks noGrp="1"/>
          </p:cNvSpPr>
          <p:nvPr>
            <p:ph type="dt" sz="half" idx="10"/>
          </p:nvPr>
        </p:nvSpPr>
        <p:spPr/>
        <p:txBody>
          <a:bodyPr/>
          <a:lstStyle/>
          <a:p>
            <a:fld id="{7CF4079E-55E4-4569-9FF7-40F5A8183A95}" type="datetimeFigureOut">
              <a:rPr lang="nl-BE" smtClean="0"/>
              <a:t>24/03/2025</a:t>
            </a:fld>
            <a:endParaRPr lang="nl-BE"/>
          </a:p>
        </p:txBody>
      </p:sp>
      <p:sp>
        <p:nvSpPr>
          <p:cNvPr id="6" name="Tijdelijke aanduiding voor voettekst 5">
            <a:extLst>
              <a:ext uri="{FF2B5EF4-FFF2-40B4-BE49-F238E27FC236}">
                <a16:creationId xmlns:a16="http://schemas.microsoft.com/office/drawing/2014/main" id="{B550B353-2990-4544-856D-33A6EFCFCB3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9BE829E-86E2-4E28-BA03-9D3CEA58AE7E}"/>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1312760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79DF0CF-62F5-4D3A-921D-11E0B071C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ED725B7-51F2-44A6-85EF-CACA4AFA3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E4291F6-737C-4F50-95D0-DE751E684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4079E-55E4-4569-9FF7-40F5A8183A95}" type="datetimeFigureOut">
              <a:rPr lang="nl-BE" smtClean="0"/>
              <a:t>24/03/2025</a:t>
            </a:fld>
            <a:endParaRPr lang="nl-BE"/>
          </a:p>
        </p:txBody>
      </p:sp>
      <p:sp>
        <p:nvSpPr>
          <p:cNvPr id="5" name="Tijdelijke aanduiding voor voettekst 4">
            <a:extLst>
              <a:ext uri="{FF2B5EF4-FFF2-40B4-BE49-F238E27FC236}">
                <a16:creationId xmlns:a16="http://schemas.microsoft.com/office/drawing/2014/main" id="{B3E4AE68-81D1-4D7F-BF87-6BC6D1CBB1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4495A9C0-949F-4129-8661-AFC20EFDC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6EF14-9D6C-4195-8D2C-4EDEE41E2C26}" type="slidenum">
              <a:rPr lang="nl-BE" smtClean="0"/>
              <a:t>‹nr.›</a:t>
            </a:fld>
            <a:endParaRPr lang="nl-BE"/>
          </a:p>
        </p:txBody>
      </p:sp>
    </p:spTree>
    <p:extLst>
      <p:ext uri="{BB962C8B-B14F-4D97-AF65-F5344CB8AC3E}">
        <p14:creationId xmlns:p14="http://schemas.microsoft.com/office/powerpoint/2010/main" val="237061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info@participate-autisme.be"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tekenfilm, Menselijk gezicht, illustratie, clipart&#10;&#10;Door AI gegenereerde inhoud is mogelijk onjuist.">
            <a:extLst>
              <a:ext uri="{FF2B5EF4-FFF2-40B4-BE49-F238E27FC236}">
                <a16:creationId xmlns:a16="http://schemas.microsoft.com/office/drawing/2014/main" id="{0CD4708A-0381-11DD-9D8D-192A77A76D95}"/>
              </a:ext>
            </a:extLst>
          </p:cNvPr>
          <p:cNvPicPr>
            <a:picLocks noChangeAspect="1"/>
          </p:cNvPicPr>
          <p:nvPr/>
        </p:nvPicPr>
        <p:blipFill>
          <a:blip r:embed="rId2"/>
          <a:srcRect t="14641" r="-1" b="31640"/>
          <a:stretch/>
        </p:blipFill>
        <p:spPr>
          <a:xfrm>
            <a:off x="913725" y="-31"/>
            <a:ext cx="12191977" cy="6858022"/>
          </a:xfrm>
          <a:prstGeom prst="rect">
            <a:avLst/>
          </a:prstGeom>
        </p:spPr>
      </p:pic>
      <p:sp>
        <p:nvSpPr>
          <p:cNvPr id="15"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0C924F-567D-488A-ABB5-0EEB736D1679}"/>
              </a:ext>
            </a:extLst>
          </p:cNvPr>
          <p:cNvSpPr>
            <a:spLocks noGrp="1"/>
          </p:cNvSpPr>
          <p:nvPr>
            <p:ph type="ctrTitle"/>
          </p:nvPr>
        </p:nvSpPr>
        <p:spPr>
          <a:xfrm>
            <a:off x="643466" y="643467"/>
            <a:ext cx="5452529" cy="3569242"/>
          </a:xfrm>
        </p:spPr>
        <p:txBody>
          <a:bodyPr anchor="t">
            <a:normAutofit/>
          </a:bodyPr>
          <a:lstStyle/>
          <a:p>
            <a:pPr algn="l"/>
            <a:r>
              <a:rPr lang="nl-BE" b="1" dirty="0"/>
              <a:t>Handleiding</a:t>
            </a:r>
          </a:p>
        </p:txBody>
      </p:sp>
      <p:sp>
        <p:nvSpPr>
          <p:cNvPr id="3" name="Ondertitel 2">
            <a:extLst>
              <a:ext uri="{FF2B5EF4-FFF2-40B4-BE49-F238E27FC236}">
                <a16:creationId xmlns:a16="http://schemas.microsoft.com/office/drawing/2014/main" id="{5E723479-06B5-4F89-BDD4-98850854A283}"/>
              </a:ext>
            </a:extLst>
          </p:cNvPr>
          <p:cNvSpPr>
            <a:spLocks noGrp="1"/>
          </p:cNvSpPr>
          <p:nvPr>
            <p:ph type="subTitle" idx="1"/>
          </p:nvPr>
        </p:nvSpPr>
        <p:spPr>
          <a:xfrm>
            <a:off x="643466" y="4551037"/>
            <a:ext cx="8721663" cy="1578054"/>
          </a:xfrm>
        </p:spPr>
        <p:txBody>
          <a:bodyPr anchor="b">
            <a:normAutofit/>
          </a:bodyPr>
          <a:lstStyle/>
          <a:p>
            <a:pPr algn="l"/>
            <a:r>
              <a:rPr lang="nl-BE" sz="4400" dirty="0"/>
              <a:t>Hoe ga ik aan de slag met de Atlas?</a:t>
            </a: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615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80BA6-B46A-46FE-B508-040454C1B118}"/>
              </a:ext>
            </a:extLst>
          </p:cNvPr>
          <p:cNvSpPr>
            <a:spLocks noGrp="1"/>
          </p:cNvSpPr>
          <p:nvPr>
            <p:ph type="title"/>
          </p:nvPr>
        </p:nvSpPr>
        <p:spPr>
          <a:xfrm>
            <a:off x="589559" y="856180"/>
            <a:ext cx="4710409" cy="1128068"/>
          </a:xfrm>
        </p:spPr>
        <p:txBody>
          <a:bodyPr vert="horz" lIns="91440" tIns="45720" rIns="91440" bIns="45720" rtlCol="0" anchor="ctr">
            <a:normAutofit fontScale="90000"/>
          </a:bodyPr>
          <a:lstStyle/>
          <a:p>
            <a:r>
              <a:rPr lang="nl-BE" sz="4000" dirty="0"/>
              <a:t>Persoonlijke informatie</a:t>
            </a:r>
          </a:p>
        </p:txBody>
      </p:sp>
      <p:sp>
        <p:nvSpPr>
          <p:cNvPr id="4" name="Tijdelijke aanduiding voor tekst 3">
            <a:extLst>
              <a:ext uri="{FF2B5EF4-FFF2-40B4-BE49-F238E27FC236}">
                <a16:creationId xmlns:a16="http://schemas.microsoft.com/office/drawing/2014/main" id="{52EB7421-1C2F-4C14-81DF-405FCB59E305}"/>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Deze rubriek kan je invullen, maar mag je ook overslaan. </a:t>
            </a:r>
          </a:p>
          <a:p>
            <a:endParaRPr lang="nl-BE" sz="2000" dirty="0"/>
          </a:p>
        </p:txBody>
      </p:sp>
      <p:pic>
        <p:nvPicPr>
          <p:cNvPr id="9" name="Tijdelijke aanduiding voor inhoud 8">
            <a:extLst>
              <a:ext uri="{FF2B5EF4-FFF2-40B4-BE49-F238E27FC236}">
                <a16:creationId xmlns:a16="http://schemas.microsoft.com/office/drawing/2014/main" id="{2526F16A-6B61-3FC7-BF9F-AB5C2CF55C76}"/>
              </a:ext>
            </a:extLst>
          </p:cNvPr>
          <p:cNvPicPr>
            <a:picLocks noGrp="1" noChangeAspect="1"/>
          </p:cNvPicPr>
          <p:nvPr>
            <p:ph idx="1"/>
          </p:nvPr>
        </p:nvPicPr>
        <p:blipFill>
          <a:blip r:embed="rId2"/>
          <a:stretch>
            <a:fillRect/>
          </a:stretch>
        </p:blipFill>
        <p:spPr>
          <a:xfrm>
            <a:off x="5673673" y="918516"/>
            <a:ext cx="6022119" cy="5440716"/>
          </a:xfrm>
        </p:spPr>
      </p:pic>
    </p:spTree>
    <p:extLst>
      <p:ext uri="{BB962C8B-B14F-4D97-AF65-F5344CB8AC3E}">
        <p14:creationId xmlns:p14="http://schemas.microsoft.com/office/powerpoint/2010/main" val="3229076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3AC8B-127B-44BE-A920-506D3540CE4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3400" dirty="0"/>
              <a:t>Opbouw van de verschillende domeinen</a:t>
            </a:r>
          </a:p>
        </p:txBody>
      </p:sp>
      <p:sp>
        <p:nvSpPr>
          <p:cNvPr id="4" name="Tijdelijke aanduiding voor tekst 3">
            <a:extLst>
              <a:ext uri="{FF2B5EF4-FFF2-40B4-BE49-F238E27FC236}">
                <a16:creationId xmlns:a16="http://schemas.microsoft.com/office/drawing/2014/main" id="{D5C45F41-E53E-4669-8811-37234DDEB73A}"/>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nl-BE" sz="2000" dirty="0"/>
              <a:t>Uitleg over het domein</a:t>
            </a:r>
          </a:p>
          <a:p>
            <a:pPr indent="-228600">
              <a:buFont typeface="Arial" panose="020B0604020202020204" pitchFamily="34" charset="0"/>
              <a:buChar char="•"/>
            </a:pPr>
            <a:r>
              <a:rPr lang="nl-BE" sz="2000" dirty="0"/>
              <a:t>Vragenlijst</a:t>
            </a:r>
          </a:p>
          <a:p>
            <a:pPr indent="-228600">
              <a:buFont typeface="Arial" panose="020B0604020202020204" pitchFamily="34" charset="0"/>
              <a:buChar char="•"/>
            </a:pPr>
            <a:r>
              <a:rPr lang="nl-BE" sz="2000" dirty="0"/>
              <a:t>Extra informatie</a:t>
            </a:r>
          </a:p>
          <a:p>
            <a:pPr indent="-228600">
              <a:buFont typeface="Arial" panose="020B0604020202020204" pitchFamily="34" charset="0"/>
              <a:buChar char="•"/>
            </a:pPr>
            <a:r>
              <a:rPr lang="nl-BE" sz="2000" dirty="0"/>
              <a:t>Extra methodieken</a:t>
            </a:r>
          </a:p>
        </p:txBody>
      </p:sp>
      <p:pic>
        <p:nvPicPr>
          <p:cNvPr id="7" name="Tijdelijke aanduiding voor inhoud 6">
            <a:extLst>
              <a:ext uri="{FF2B5EF4-FFF2-40B4-BE49-F238E27FC236}">
                <a16:creationId xmlns:a16="http://schemas.microsoft.com/office/drawing/2014/main" id="{F2DCE3D9-7C29-1F8A-6E4F-427AA3301E9E}"/>
              </a:ext>
            </a:extLst>
          </p:cNvPr>
          <p:cNvPicPr>
            <a:picLocks noGrp="1" noChangeAspect="1"/>
          </p:cNvPicPr>
          <p:nvPr>
            <p:ph idx="1"/>
          </p:nvPr>
        </p:nvPicPr>
        <p:blipFill>
          <a:blip r:embed="rId2"/>
          <a:stretch>
            <a:fillRect/>
          </a:stretch>
        </p:blipFill>
        <p:spPr>
          <a:xfrm>
            <a:off x="5150144" y="1984248"/>
            <a:ext cx="6726944" cy="4032073"/>
          </a:xfrm>
        </p:spPr>
      </p:pic>
    </p:spTree>
    <p:extLst>
      <p:ext uri="{BB962C8B-B14F-4D97-AF65-F5344CB8AC3E}">
        <p14:creationId xmlns:p14="http://schemas.microsoft.com/office/powerpoint/2010/main" val="4100497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A7B06-71AF-4DD6-B7E2-5495396E94D3}"/>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nl-BE" sz="4000" dirty="0"/>
              <a:t>Uitleg over het domein</a:t>
            </a:r>
          </a:p>
        </p:txBody>
      </p:sp>
      <p:sp>
        <p:nvSpPr>
          <p:cNvPr id="4" name="Tijdelijke aanduiding voor tekst 3">
            <a:extLst>
              <a:ext uri="{FF2B5EF4-FFF2-40B4-BE49-F238E27FC236}">
                <a16:creationId xmlns:a16="http://schemas.microsoft.com/office/drawing/2014/main" id="{601589BF-5895-4527-B4A7-F93FF8408EEA}"/>
              </a:ext>
            </a:extLst>
          </p:cNvPr>
          <p:cNvSpPr>
            <a:spLocks noGrp="1"/>
          </p:cNvSpPr>
          <p:nvPr>
            <p:ph type="body" sz="half" idx="2"/>
          </p:nvPr>
        </p:nvSpPr>
        <p:spPr>
          <a:xfrm>
            <a:off x="590719" y="2330505"/>
            <a:ext cx="4674552" cy="3979585"/>
          </a:xfrm>
        </p:spPr>
        <p:txBody>
          <a:bodyPr vert="horz" lIns="91440" tIns="45720" rIns="91440" bIns="45720" rtlCol="0" anchor="ctr">
            <a:normAutofit/>
          </a:bodyPr>
          <a:lstStyle/>
          <a:p>
            <a:r>
              <a:rPr lang="nl-BE" sz="2000" dirty="0"/>
              <a:t>Geen uitgebreide theoretische achtergrond, maar kort en bondige informatie over het domein.</a:t>
            </a:r>
          </a:p>
        </p:txBody>
      </p:sp>
      <p:pic>
        <p:nvPicPr>
          <p:cNvPr id="10" name="Tijdelijke aanduiding voor inhoud 9">
            <a:extLst>
              <a:ext uri="{FF2B5EF4-FFF2-40B4-BE49-F238E27FC236}">
                <a16:creationId xmlns:a16="http://schemas.microsoft.com/office/drawing/2014/main" id="{44FA138A-2CCA-5D26-6829-7F911FB64C87}"/>
              </a:ext>
            </a:extLst>
          </p:cNvPr>
          <p:cNvPicPr>
            <a:picLocks noGrp="1" noChangeAspect="1"/>
          </p:cNvPicPr>
          <p:nvPr>
            <p:ph idx="1"/>
          </p:nvPr>
        </p:nvPicPr>
        <p:blipFill>
          <a:blip r:embed="rId2"/>
          <a:stretch>
            <a:fillRect/>
          </a:stretch>
        </p:blipFill>
        <p:spPr>
          <a:xfrm>
            <a:off x="5712109" y="848948"/>
            <a:ext cx="5971983" cy="5461142"/>
          </a:xfrm>
        </p:spPr>
      </p:pic>
    </p:spTree>
    <p:extLst>
      <p:ext uri="{BB962C8B-B14F-4D97-AF65-F5344CB8AC3E}">
        <p14:creationId xmlns:p14="http://schemas.microsoft.com/office/powerpoint/2010/main" val="3352932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A7B06-71AF-4DD6-B7E2-5495396E94D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4000" dirty="0"/>
              <a:t>Vragenlijst</a:t>
            </a:r>
          </a:p>
        </p:txBody>
      </p:sp>
      <p:sp>
        <p:nvSpPr>
          <p:cNvPr id="4" name="Tijdelijke aanduiding voor tekst 3">
            <a:extLst>
              <a:ext uri="{FF2B5EF4-FFF2-40B4-BE49-F238E27FC236}">
                <a16:creationId xmlns:a16="http://schemas.microsoft.com/office/drawing/2014/main" id="{601589BF-5895-4527-B4A7-F93FF8408EEA}"/>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Bij de vier domeinen hoort telkens een uitgebreide vragenlijst om jouw autisme in kaart te brengen. De vragenlijsten zijn opgesplitst in verschillende rubrieken.</a:t>
            </a:r>
          </a:p>
        </p:txBody>
      </p:sp>
      <p:pic>
        <p:nvPicPr>
          <p:cNvPr id="8" name="Tijdelijke aanduiding voor inhoud 7">
            <a:extLst>
              <a:ext uri="{FF2B5EF4-FFF2-40B4-BE49-F238E27FC236}">
                <a16:creationId xmlns:a16="http://schemas.microsoft.com/office/drawing/2014/main" id="{CC57BA04-A76A-CE49-BAD1-58C8D1DCEFFD}"/>
              </a:ext>
            </a:extLst>
          </p:cNvPr>
          <p:cNvPicPr>
            <a:picLocks noGrp="1" noChangeAspect="1"/>
          </p:cNvPicPr>
          <p:nvPr>
            <p:ph idx="1"/>
          </p:nvPr>
        </p:nvPicPr>
        <p:blipFill>
          <a:blip r:embed="rId2"/>
          <a:stretch>
            <a:fillRect/>
          </a:stretch>
        </p:blipFill>
        <p:spPr>
          <a:xfrm>
            <a:off x="5268882" y="1000342"/>
            <a:ext cx="6412170" cy="5242778"/>
          </a:xfrm>
        </p:spPr>
      </p:pic>
    </p:spTree>
    <p:extLst>
      <p:ext uri="{BB962C8B-B14F-4D97-AF65-F5344CB8AC3E}">
        <p14:creationId xmlns:p14="http://schemas.microsoft.com/office/powerpoint/2010/main" val="2006744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5160A-BC8F-4DD3-9526-7C8DF3E8EE7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Aan de slag met een vragenlijst</a:t>
            </a:r>
          </a:p>
        </p:txBody>
      </p:sp>
      <p:sp>
        <p:nvSpPr>
          <p:cNvPr id="4" name="Tijdelijke aanduiding voor tekst 3">
            <a:extLst>
              <a:ext uri="{FF2B5EF4-FFF2-40B4-BE49-F238E27FC236}">
                <a16:creationId xmlns:a16="http://schemas.microsoft.com/office/drawing/2014/main" id="{5E5161A9-6388-47D3-A9E5-406D71CF6E2F}"/>
              </a:ext>
            </a:extLst>
          </p:cNvPr>
          <p:cNvSpPr>
            <a:spLocks noGrp="1"/>
          </p:cNvSpPr>
          <p:nvPr>
            <p:ph type="body" sz="half" idx="2"/>
          </p:nvPr>
        </p:nvSpPr>
        <p:spPr>
          <a:xfrm>
            <a:off x="590720" y="2330505"/>
            <a:ext cx="4471352" cy="3979585"/>
          </a:xfrm>
        </p:spPr>
        <p:txBody>
          <a:bodyPr vert="horz" lIns="91440" tIns="45720" rIns="91440" bIns="45720" rtlCol="0" anchor="ctr">
            <a:normAutofit/>
          </a:bodyPr>
          <a:lstStyle/>
          <a:p>
            <a:r>
              <a:rPr lang="nl-BE" sz="2000" dirty="0"/>
              <a:t>Elke vragenlijst bestaat uit aanvinkbare keuzelijsten. </a:t>
            </a:r>
          </a:p>
          <a:p>
            <a:r>
              <a:rPr lang="nl-BE" sz="2000" dirty="0"/>
              <a:t>Kies de lijst die je wil invullen. </a:t>
            </a:r>
          </a:p>
          <a:p>
            <a:r>
              <a:rPr lang="nl-BE" sz="2000" dirty="0"/>
              <a:t>Vink aan wat voor jou van toepassing is en beantwoord de bijkomende vragen. </a:t>
            </a:r>
          </a:p>
        </p:txBody>
      </p:sp>
      <p:pic>
        <p:nvPicPr>
          <p:cNvPr id="8" name="Tijdelijke aanduiding voor inhoud 7">
            <a:extLst>
              <a:ext uri="{FF2B5EF4-FFF2-40B4-BE49-F238E27FC236}">
                <a16:creationId xmlns:a16="http://schemas.microsoft.com/office/drawing/2014/main" id="{9E3030A5-C882-9D3D-2A5A-50565CE67755}"/>
              </a:ext>
            </a:extLst>
          </p:cNvPr>
          <p:cNvPicPr>
            <a:picLocks noGrp="1" noChangeAspect="1"/>
          </p:cNvPicPr>
          <p:nvPr>
            <p:ph idx="1"/>
          </p:nvPr>
        </p:nvPicPr>
        <p:blipFill>
          <a:blip r:embed="rId2"/>
          <a:stretch>
            <a:fillRect/>
          </a:stretch>
        </p:blipFill>
        <p:spPr>
          <a:xfrm>
            <a:off x="5387808" y="1751106"/>
            <a:ext cx="6487050" cy="4386167"/>
          </a:xfrm>
        </p:spPr>
      </p:pic>
      <p:pic>
        <p:nvPicPr>
          <p:cNvPr id="9" name="Afbeelding 8">
            <a:extLst>
              <a:ext uri="{FF2B5EF4-FFF2-40B4-BE49-F238E27FC236}">
                <a16:creationId xmlns:a16="http://schemas.microsoft.com/office/drawing/2014/main" id="{0D316CA2-5ACE-551E-BA1D-5CBF74FD7432}"/>
              </a:ext>
            </a:extLst>
          </p:cNvPr>
          <p:cNvPicPr>
            <a:picLocks noChangeAspect="1"/>
          </p:cNvPicPr>
          <p:nvPr/>
        </p:nvPicPr>
        <p:blipFill>
          <a:blip r:embed="rId3"/>
          <a:stretch>
            <a:fillRect/>
          </a:stretch>
        </p:blipFill>
        <p:spPr>
          <a:xfrm>
            <a:off x="8681125" y="2619415"/>
            <a:ext cx="396274" cy="280440"/>
          </a:xfrm>
          <a:prstGeom prst="rect">
            <a:avLst/>
          </a:prstGeom>
        </p:spPr>
      </p:pic>
    </p:spTree>
    <p:extLst>
      <p:ext uri="{BB962C8B-B14F-4D97-AF65-F5344CB8AC3E}">
        <p14:creationId xmlns:p14="http://schemas.microsoft.com/office/powerpoint/2010/main" val="3208593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Inspiratiebox</a:t>
            </a:r>
          </a:p>
        </p:txBody>
      </p:sp>
      <p:pic>
        <p:nvPicPr>
          <p:cNvPr id="6" name="Tijdelijke aanduiding voor inhoud 5" descr="Afbeelding met schermafbeelding&#10;&#10;Automatisch gegenereerde beschrijving">
            <a:extLst>
              <a:ext uri="{FF2B5EF4-FFF2-40B4-BE49-F238E27FC236}">
                <a16:creationId xmlns:a16="http://schemas.microsoft.com/office/drawing/2014/main" id="{A923CF73-054A-4DB8-8A92-8F47E72BD3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83"/>
          <a:stretch/>
        </p:blipFill>
        <p:spPr>
          <a:xfrm>
            <a:off x="5869974" y="1141239"/>
            <a:ext cx="5814977" cy="5456755"/>
          </a:xfrm>
          <a:prstGeom prst="rect">
            <a:avLst/>
          </a:prstGeom>
        </p:spPr>
      </p:pic>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Bij de keuzelijsten horen telkens uitklapbare inspiratieboxen. Ze dienen als voorbeeld en kunnen je helpen bij het invullen.</a:t>
            </a:r>
          </a:p>
        </p:txBody>
      </p:sp>
      <p:pic>
        <p:nvPicPr>
          <p:cNvPr id="3" name="Afbeelding 2">
            <a:extLst>
              <a:ext uri="{FF2B5EF4-FFF2-40B4-BE49-F238E27FC236}">
                <a16:creationId xmlns:a16="http://schemas.microsoft.com/office/drawing/2014/main" id="{8A7A6B11-EB85-7A47-7060-7FD80065AD20}"/>
              </a:ext>
            </a:extLst>
          </p:cNvPr>
          <p:cNvPicPr>
            <a:picLocks noChangeAspect="1"/>
          </p:cNvPicPr>
          <p:nvPr/>
        </p:nvPicPr>
        <p:blipFill>
          <a:blip r:embed="rId3"/>
          <a:stretch>
            <a:fillRect/>
          </a:stretch>
        </p:blipFill>
        <p:spPr>
          <a:xfrm>
            <a:off x="9537534" y="2358893"/>
            <a:ext cx="396274" cy="280440"/>
          </a:xfrm>
          <a:prstGeom prst="rect">
            <a:avLst/>
          </a:prstGeom>
        </p:spPr>
      </p:pic>
    </p:spTree>
    <p:extLst>
      <p:ext uri="{BB962C8B-B14F-4D97-AF65-F5344CB8AC3E}">
        <p14:creationId xmlns:p14="http://schemas.microsoft.com/office/powerpoint/2010/main" val="2857928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Gegevens opslaan</a:t>
            </a:r>
          </a:p>
        </p:txBody>
      </p:sp>
      <p:pic>
        <p:nvPicPr>
          <p:cNvPr id="7" name="Tijdelijke aanduiding voor inhoud 6">
            <a:extLst>
              <a:ext uri="{FF2B5EF4-FFF2-40B4-BE49-F238E27FC236}">
                <a16:creationId xmlns:a16="http://schemas.microsoft.com/office/drawing/2014/main" id="{127E24F3-CF19-476F-BA58-38BF9FCE0944}"/>
              </a:ext>
            </a:extLst>
          </p:cNvPr>
          <p:cNvPicPr>
            <a:picLocks noGrp="1" noChangeAspect="1"/>
          </p:cNvPicPr>
          <p:nvPr>
            <p:ph idx="1"/>
          </p:nvPr>
        </p:nvPicPr>
        <p:blipFill>
          <a:blip r:embed="rId2"/>
          <a:stretch>
            <a:fillRect/>
          </a:stretch>
        </p:blipFill>
        <p:spPr>
          <a:xfrm>
            <a:off x="5434650" y="1111950"/>
            <a:ext cx="5921716" cy="4873625"/>
          </a:xfrm>
          <a:prstGeom prst="rect">
            <a:avLst/>
          </a:prstGeom>
        </p:spPr>
      </p:pic>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Je kan op ieder moment stoppen of even pauzeren. Klik dan onderaan op één van de groene boxen om je gegevens op te slaan. </a:t>
            </a:r>
          </a:p>
        </p:txBody>
      </p:sp>
      <p:pic>
        <p:nvPicPr>
          <p:cNvPr id="3" name="Afbeelding 2">
            <a:extLst>
              <a:ext uri="{FF2B5EF4-FFF2-40B4-BE49-F238E27FC236}">
                <a16:creationId xmlns:a16="http://schemas.microsoft.com/office/drawing/2014/main" id="{2277E136-A016-0C10-0B20-2117C6C5B16B}"/>
              </a:ext>
            </a:extLst>
          </p:cNvPr>
          <p:cNvPicPr>
            <a:picLocks noChangeAspect="1"/>
          </p:cNvPicPr>
          <p:nvPr/>
        </p:nvPicPr>
        <p:blipFill>
          <a:blip r:embed="rId3"/>
          <a:stretch>
            <a:fillRect/>
          </a:stretch>
        </p:blipFill>
        <p:spPr>
          <a:xfrm>
            <a:off x="5563180" y="5593877"/>
            <a:ext cx="396274" cy="280440"/>
          </a:xfrm>
          <a:prstGeom prst="rect">
            <a:avLst/>
          </a:prstGeom>
        </p:spPr>
      </p:pic>
    </p:spTree>
    <p:extLst>
      <p:ext uri="{BB962C8B-B14F-4D97-AF65-F5344CB8AC3E}">
        <p14:creationId xmlns:p14="http://schemas.microsoft.com/office/powerpoint/2010/main" val="3582565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nl-BE" sz="4000" dirty="0"/>
              <a:t>Mijn Atlas downloaden</a:t>
            </a:r>
          </a:p>
        </p:txBody>
      </p:sp>
      <p:pic>
        <p:nvPicPr>
          <p:cNvPr id="6" name="Tijdelijke aanduiding voor inhoud 5" descr="Afbeelding met schermafbeelding&#10;&#10;Automatisch gegenereerde beschrijving">
            <a:extLst>
              <a:ext uri="{FF2B5EF4-FFF2-40B4-BE49-F238E27FC236}">
                <a16:creationId xmlns:a16="http://schemas.microsoft.com/office/drawing/2014/main" id="{A923CF73-054A-4DB8-8A92-8F47E72BD3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22"/>
          <a:stretch/>
        </p:blipFill>
        <p:spPr>
          <a:xfrm>
            <a:off x="5935715" y="1191637"/>
            <a:ext cx="4965967" cy="4687343"/>
          </a:xfrm>
          <a:prstGeom prst="rect">
            <a:avLst/>
          </a:prstGeom>
        </p:spPr>
      </p:pic>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Je kan je persoonlijke Atlas downloaden als een pdf-bestand en deze bewaren op je computer en/of printen. </a:t>
            </a:r>
          </a:p>
        </p:txBody>
      </p:sp>
      <p:sp>
        <p:nvSpPr>
          <p:cNvPr id="18" name="Pijl: rechts 17">
            <a:extLst>
              <a:ext uri="{FF2B5EF4-FFF2-40B4-BE49-F238E27FC236}">
                <a16:creationId xmlns:a16="http://schemas.microsoft.com/office/drawing/2014/main" id="{0CF99365-8EAE-4E67-AC0B-1B62F9C16CF2}"/>
              </a:ext>
            </a:extLst>
          </p:cNvPr>
          <p:cNvSpPr/>
          <p:nvPr/>
        </p:nvSpPr>
        <p:spPr>
          <a:xfrm>
            <a:off x="9514283" y="1240433"/>
            <a:ext cx="382330" cy="241183"/>
          </a:xfrm>
          <a:prstGeom prst="rightArrow">
            <a:avLst>
              <a:gd name="adj1" fmla="val 50000"/>
              <a:gd name="adj2" fmla="val 4613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Tree>
    <p:extLst>
      <p:ext uri="{BB962C8B-B14F-4D97-AF65-F5344CB8AC3E}">
        <p14:creationId xmlns:p14="http://schemas.microsoft.com/office/powerpoint/2010/main" val="3051562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4000" dirty="0"/>
              <a:t>Mijn Atlas</a:t>
            </a:r>
          </a:p>
        </p:txBody>
      </p:sp>
      <p:pic>
        <p:nvPicPr>
          <p:cNvPr id="6" name="Tijdelijke aanduiding voor inhoud 5">
            <a:extLst>
              <a:ext uri="{FF2B5EF4-FFF2-40B4-BE49-F238E27FC236}">
                <a16:creationId xmlns:a16="http://schemas.microsoft.com/office/drawing/2014/main" id="{A923CF73-054A-4DB8-8A92-8F47E72BD34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453"/>
          <a:stretch/>
        </p:blipFill>
        <p:spPr>
          <a:xfrm>
            <a:off x="6096000" y="856179"/>
            <a:ext cx="5478705" cy="5072479"/>
          </a:xfrm>
          <a:prstGeom prst="rect">
            <a:avLst/>
          </a:prstGeom>
        </p:spPr>
      </p:pic>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776152" cy="3979585"/>
          </a:xfrm>
        </p:spPr>
        <p:txBody>
          <a:bodyPr vert="horz" lIns="91440" tIns="45720" rIns="91440" bIns="45720" rtlCol="0" anchor="ctr">
            <a:normAutofit/>
          </a:bodyPr>
          <a:lstStyle/>
          <a:p>
            <a:r>
              <a:rPr lang="nl-BE" sz="2000" dirty="0"/>
              <a:t>In het pdf-bestand worden jouw antwoorden in een ordelijke tabel </a:t>
            </a:r>
            <a:r>
              <a:rPr lang="nl-BE" sz="2000" dirty="0" err="1"/>
              <a:t>opgelijst</a:t>
            </a:r>
            <a:r>
              <a:rPr lang="nl-BE" sz="2000" dirty="0"/>
              <a:t>.</a:t>
            </a:r>
          </a:p>
        </p:txBody>
      </p:sp>
    </p:spTree>
    <p:extLst>
      <p:ext uri="{BB962C8B-B14F-4D97-AF65-F5344CB8AC3E}">
        <p14:creationId xmlns:p14="http://schemas.microsoft.com/office/powerpoint/2010/main" val="2393331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4000" dirty="0"/>
              <a:t>Extra methodieken</a:t>
            </a:r>
          </a:p>
        </p:txBody>
      </p:sp>
      <p:pic>
        <p:nvPicPr>
          <p:cNvPr id="7" name="Tijdelijke aanduiding voor inhoud 6">
            <a:extLst>
              <a:ext uri="{FF2B5EF4-FFF2-40B4-BE49-F238E27FC236}">
                <a16:creationId xmlns:a16="http://schemas.microsoft.com/office/drawing/2014/main" id="{BAA19BEE-BCB3-4E03-A0ED-D5714CE5231B}"/>
              </a:ext>
            </a:extLst>
          </p:cNvPr>
          <p:cNvPicPr>
            <a:picLocks noGrp="1" noChangeAspect="1"/>
          </p:cNvPicPr>
          <p:nvPr>
            <p:ph idx="1"/>
          </p:nvPr>
        </p:nvPicPr>
        <p:blipFill>
          <a:blip r:embed="rId2"/>
          <a:srcRect t="4020"/>
          <a:stretch/>
        </p:blipFill>
        <p:spPr>
          <a:xfrm>
            <a:off x="5682711" y="1201270"/>
            <a:ext cx="5232917" cy="4677709"/>
          </a:xfrm>
          <a:prstGeom prst="rect">
            <a:avLst/>
          </a:prstGeom>
        </p:spPr>
      </p:pic>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1984249"/>
            <a:ext cx="4559425" cy="4325842"/>
          </a:xfrm>
        </p:spPr>
        <p:txBody>
          <a:bodyPr vert="horz" lIns="91440" tIns="45720" rIns="91440" bIns="45720" rtlCol="0" anchor="ctr">
            <a:normAutofit/>
          </a:bodyPr>
          <a:lstStyle/>
          <a:p>
            <a:r>
              <a:rPr lang="nl-NL" sz="2000" dirty="0"/>
              <a:t>Per domein vind je één of meerdere methodes of werkinstrumenten waarmee je zelf aan de slag kan gaan. </a:t>
            </a:r>
            <a:br>
              <a:rPr lang="nl-NL" sz="2000" dirty="0"/>
            </a:br>
            <a:endParaRPr lang="nl-NL" sz="2000" dirty="0"/>
          </a:p>
          <a:p>
            <a:r>
              <a:rPr lang="nl-NL" sz="2000" dirty="0"/>
              <a:t>Bedenk eerst of de methodiek voor jou nuttig is. Je kan deze ook gewoon eens lezen als extra informatie.</a:t>
            </a:r>
            <a:endParaRPr lang="nl-BE" sz="2000" dirty="0"/>
          </a:p>
        </p:txBody>
      </p:sp>
      <p:pic>
        <p:nvPicPr>
          <p:cNvPr id="3" name="Afbeelding 2">
            <a:extLst>
              <a:ext uri="{FF2B5EF4-FFF2-40B4-BE49-F238E27FC236}">
                <a16:creationId xmlns:a16="http://schemas.microsoft.com/office/drawing/2014/main" id="{B480015B-30D7-671A-6E27-C2CCAFA94DBB}"/>
              </a:ext>
            </a:extLst>
          </p:cNvPr>
          <p:cNvPicPr>
            <a:picLocks noChangeAspect="1"/>
          </p:cNvPicPr>
          <p:nvPr/>
        </p:nvPicPr>
        <p:blipFill>
          <a:blip r:embed="rId3"/>
          <a:stretch>
            <a:fillRect/>
          </a:stretch>
        </p:blipFill>
        <p:spPr>
          <a:xfrm>
            <a:off x="5383887" y="2756874"/>
            <a:ext cx="396274" cy="280440"/>
          </a:xfrm>
          <a:prstGeom prst="rect">
            <a:avLst/>
          </a:prstGeom>
        </p:spPr>
      </p:pic>
    </p:spTree>
    <p:extLst>
      <p:ext uri="{BB962C8B-B14F-4D97-AF65-F5344CB8AC3E}">
        <p14:creationId xmlns:p14="http://schemas.microsoft.com/office/powerpoint/2010/main" val="1963638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72531-CDD5-48BC-91A7-C92C668E6B09}"/>
              </a:ext>
            </a:extLst>
          </p:cNvPr>
          <p:cNvSpPr>
            <a:spLocks noGrp="1"/>
          </p:cNvSpPr>
          <p:nvPr>
            <p:ph type="title"/>
          </p:nvPr>
        </p:nvSpPr>
        <p:spPr>
          <a:xfrm>
            <a:off x="762000" y="1138036"/>
            <a:ext cx="4451445" cy="1402470"/>
          </a:xfrm>
        </p:spPr>
        <p:txBody>
          <a:bodyPr anchor="t">
            <a:normAutofit/>
          </a:bodyPr>
          <a:lstStyle/>
          <a:p>
            <a:br>
              <a:rPr lang="nl-BE" sz="3200" dirty="0"/>
            </a:br>
            <a:r>
              <a:rPr lang="nl-BE" sz="3200" dirty="0"/>
              <a:t>Doel van de Atlas</a:t>
            </a:r>
          </a:p>
        </p:txBody>
      </p:sp>
      <p:cxnSp>
        <p:nvCxnSpPr>
          <p:cNvPr id="46" name="Straight Connector 4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Content Placeholder 8">
            <a:extLst>
              <a:ext uri="{FF2B5EF4-FFF2-40B4-BE49-F238E27FC236}">
                <a16:creationId xmlns:a16="http://schemas.microsoft.com/office/drawing/2014/main" id="{3E120757-2C76-4D9C-802A-32E787B3B29A}"/>
              </a:ext>
            </a:extLst>
          </p:cNvPr>
          <p:cNvSpPr>
            <a:spLocks noGrp="1"/>
          </p:cNvSpPr>
          <p:nvPr>
            <p:ph idx="1"/>
          </p:nvPr>
        </p:nvSpPr>
        <p:spPr>
          <a:xfrm>
            <a:off x="762000" y="2927444"/>
            <a:ext cx="4778188" cy="3609833"/>
          </a:xfrm>
        </p:spPr>
        <p:txBody>
          <a:bodyPr>
            <a:normAutofit/>
          </a:bodyPr>
          <a:lstStyle/>
          <a:p>
            <a:r>
              <a:rPr lang="nl-NL" sz="2000" dirty="0"/>
              <a:t>Je gaat na wat je sterktes zijn, wat moeilijk loopt en wat je nodig hebt om je comfortabel te voelen. </a:t>
            </a:r>
            <a:br>
              <a:rPr lang="nl-NL" sz="2000" dirty="0"/>
            </a:br>
            <a:endParaRPr lang="nl-NL" sz="2000" dirty="0"/>
          </a:p>
          <a:p>
            <a:r>
              <a:rPr lang="nl-NL" sz="2000" dirty="0"/>
              <a:t>De Atlas kan je helpen om je autisme meer bespreekbaar te maken zodat mensen uit je netwerk je beter begrijpen en weten wat ze kunnen doen of juist vermijden zodat je welbevinden verhoogt.</a:t>
            </a:r>
          </a:p>
          <a:p>
            <a:pPr marL="0" indent="0">
              <a:buNone/>
            </a:pPr>
            <a:endParaRPr lang="en-US" sz="2000" dirty="0"/>
          </a:p>
        </p:txBody>
      </p:sp>
      <p:pic>
        <p:nvPicPr>
          <p:cNvPr id="5" name="Afbeelding 4" descr="Afbeelding met Menselijk gezicht, tekenfilm, illustratie, kleding&#10;&#10;Door AI gegenereerde inhoud is mogelijk onjuist.">
            <a:extLst>
              <a:ext uri="{FF2B5EF4-FFF2-40B4-BE49-F238E27FC236}">
                <a16:creationId xmlns:a16="http://schemas.microsoft.com/office/drawing/2014/main" id="{789755B6-D3F3-5360-310B-D6FFDB6BCDCA}"/>
              </a:ext>
            </a:extLst>
          </p:cNvPr>
          <p:cNvPicPr>
            <a:picLocks noChangeAspect="1"/>
          </p:cNvPicPr>
          <p:nvPr/>
        </p:nvPicPr>
        <p:blipFill>
          <a:blip r:embed="rId2">
            <a:extLst>
              <a:ext uri="{28A0092B-C50C-407E-A947-70E740481C1C}">
                <a14:useLocalDpi xmlns:a14="http://schemas.microsoft.com/office/drawing/2010/main" val="0"/>
              </a:ext>
            </a:extLst>
          </a:blip>
          <a:srcRect l="2311" r="2311"/>
          <a:stretch/>
        </p:blipFill>
        <p:spPr>
          <a:xfrm>
            <a:off x="5712805" y="580250"/>
            <a:ext cx="6541008" cy="6857990"/>
          </a:xfrm>
          <a:prstGeom prst="rect">
            <a:avLst/>
          </a:prstGeom>
        </p:spPr>
      </p:pic>
      <p:pic>
        <p:nvPicPr>
          <p:cNvPr id="7" name="Afbeelding 6">
            <a:extLst>
              <a:ext uri="{FF2B5EF4-FFF2-40B4-BE49-F238E27FC236}">
                <a16:creationId xmlns:a16="http://schemas.microsoft.com/office/drawing/2014/main" id="{DC166231-4682-2939-177F-AD0EB1459767}"/>
              </a:ext>
            </a:extLst>
          </p:cNvPr>
          <p:cNvPicPr>
            <a:picLocks noChangeAspect="1"/>
          </p:cNvPicPr>
          <p:nvPr/>
        </p:nvPicPr>
        <p:blipFill>
          <a:blip r:embed="rId3"/>
          <a:stretch>
            <a:fillRect/>
          </a:stretch>
        </p:blipFill>
        <p:spPr>
          <a:xfrm>
            <a:off x="0" y="-102358"/>
            <a:ext cx="12192000" cy="1160500"/>
          </a:xfrm>
          <a:prstGeom prst="rect">
            <a:avLst/>
          </a:prstGeom>
        </p:spPr>
      </p:pic>
    </p:spTree>
    <p:extLst>
      <p:ext uri="{BB962C8B-B14F-4D97-AF65-F5344CB8AC3E}">
        <p14:creationId xmlns:p14="http://schemas.microsoft.com/office/powerpoint/2010/main" val="4066530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72930-B6A2-7B1D-2763-4F193B3FA074}"/>
              </a:ext>
            </a:extLst>
          </p:cNvPr>
          <p:cNvSpPr>
            <a:spLocks noGrp="1"/>
          </p:cNvSpPr>
          <p:nvPr>
            <p:ph type="title"/>
          </p:nvPr>
        </p:nvSpPr>
        <p:spPr>
          <a:xfrm>
            <a:off x="839788" y="457200"/>
            <a:ext cx="3932237" cy="2971800"/>
          </a:xfrm>
        </p:spPr>
        <p:txBody>
          <a:bodyPr>
            <a:normAutofit fontScale="90000"/>
          </a:bodyPr>
          <a:lstStyle/>
          <a:p>
            <a:br>
              <a:rPr lang="nl-NL" dirty="0"/>
            </a:br>
            <a:br>
              <a:rPr lang="nl-NL" dirty="0"/>
            </a:br>
            <a:br>
              <a:rPr lang="nl-NL" dirty="0"/>
            </a:br>
            <a:br>
              <a:rPr lang="nl-NL" dirty="0"/>
            </a:br>
            <a:br>
              <a:rPr lang="nl-NL" dirty="0"/>
            </a:br>
            <a:br>
              <a:rPr lang="nl-NL" dirty="0"/>
            </a:br>
            <a:r>
              <a:rPr lang="nl-NL" dirty="0"/>
              <a:t>De Atlas, mensen met autisme aan het woord</a:t>
            </a:r>
            <a:endParaRPr lang="nl-BE" dirty="0"/>
          </a:p>
        </p:txBody>
      </p:sp>
      <p:pic>
        <p:nvPicPr>
          <p:cNvPr id="5" name="Tijdelijke aanduiding voor inhoud 4">
            <a:extLst>
              <a:ext uri="{FF2B5EF4-FFF2-40B4-BE49-F238E27FC236}">
                <a16:creationId xmlns:a16="http://schemas.microsoft.com/office/drawing/2014/main" id="{CA5479EE-4823-6C2D-2762-4B29010BE6FD}"/>
              </a:ext>
            </a:extLst>
          </p:cNvPr>
          <p:cNvPicPr>
            <a:picLocks noGrp="1" noChangeAspect="1"/>
          </p:cNvPicPr>
          <p:nvPr>
            <p:ph idx="1"/>
          </p:nvPr>
        </p:nvPicPr>
        <p:blipFill>
          <a:blip r:embed="rId2"/>
          <a:stretch>
            <a:fillRect/>
          </a:stretch>
        </p:blipFill>
        <p:spPr>
          <a:xfrm>
            <a:off x="5320647" y="2015229"/>
            <a:ext cx="6172200" cy="3606913"/>
          </a:xfrm>
          <a:prstGeom prst="rect">
            <a:avLst/>
          </a:prstGeom>
        </p:spPr>
      </p:pic>
      <p:sp>
        <p:nvSpPr>
          <p:cNvPr id="4" name="Tijdelijke aanduiding voor tekst 3">
            <a:extLst>
              <a:ext uri="{FF2B5EF4-FFF2-40B4-BE49-F238E27FC236}">
                <a16:creationId xmlns:a16="http://schemas.microsoft.com/office/drawing/2014/main" id="{223F72F1-AB84-A1CE-B1E5-E62284008C7E}"/>
              </a:ext>
            </a:extLst>
          </p:cNvPr>
          <p:cNvSpPr>
            <a:spLocks noGrp="1"/>
          </p:cNvSpPr>
          <p:nvPr>
            <p:ph type="body" sz="half" idx="2"/>
          </p:nvPr>
        </p:nvSpPr>
        <p:spPr>
          <a:xfrm>
            <a:off x="839788" y="2862729"/>
            <a:ext cx="3932237" cy="3006259"/>
          </a:xfrm>
        </p:spPr>
        <p:txBody>
          <a:bodyPr/>
          <a:lstStyle/>
          <a:p>
            <a:endParaRPr lang="nl-NL" dirty="0"/>
          </a:p>
          <a:p>
            <a:endParaRPr lang="nl-BE" dirty="0"/>
          </a:p>
          <a:p>
            <a:endParaRPr lang="nl-BE" dirty="0"/>
          </a:p>
          <a:p>
            <a:r>
              <a:rPr lang="nl-BE" dirty="0"/>
              <a:t>In de video zijn mensen met autisme aan het woord: over het belang om inzicht te krijgen in je autisme, hoe de Atlas helpt om je autisme bespreekbaar te maken en hoe het je aanzet om over je toekomst na te denken. </a:t>
            </a:r>
          </a:p>
        </p:txBody>
      </p:sp>
      <p:pic>
        <p:nvPicPr>
          <p:cNvPr id="7" name="Afbeelding 6">
            <a:extLst>
              <a:ext uri="{FF2B5EF4-FFF2-40B4-BE49-F238E27FC236}">
                <a16:creationId xmlns:a16="http://schemas.microsoft.com/office/drawing/2014/main" id="{80D1E3C3-98AF-8788-D880-B48FA8C28D13}"/>
              </a:ext>
            </a:extLst>
          </p:cNvPr>
          <p:cNvPicPr>
            <a:picLocks noChangeAspect="1"/>
          </p:cNvPicPr>
          <p:nvPr/>
        </p:nvPicPr>
        <p:blipFill>
          <a:blip r:embed="rId3"/>
          <a:stretch>
            <a:fillRect/>
          </a:stretch>
        </p:blipFill>
        <p:spPr>
          <a:xfrm>
            <a:off x="0" y="0"/>
            <a:ext cx="12192000" cy="1239319"/>
          </a:xfrm>
          <a:prstGeom prst="rect">
            <a:avLst/>
          </a:prstGeom>
        </p:spPr>
      </p:pic>
    </p:spTree>
    <p:extLst>
      <p:ext uri="{BB962C8B-B14F-4D97-AF65-F5344CB8AC3E}">
        <p14:creationId xmlns:p14="http://schemas.microsoft.com/office/powerpoint/2010/main" val="2593858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4000" dirty="0"/>
              <a:t>Nog enkele tips</a:t>
            </a:r>
          </a:p>
        </p:txBody>
      </p:sp>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marL="342900" indent="-342900">
              <a:buFont typeface="Arial" panose="020B0604020202020204" pitchFamily="34" charset="0"/>
              <a:buChar char="•"/>
            </a:pPr>
            <a:r>
              <a:rPr lang="nl-BE" sz="2000" dirty="0"/>
              <a:t>Doseer en zie het invullen van de Atlas als een proces en niet als een eenmalige actie.</a:t>
            </a:r>
          </a:p>
          <a:p>
            <a:pPr marL="342900" indent="-342900">
              <a:buFont typeface="Arial" panose="020B0604020202020204" pitchFamily="34" charset="0"/>
              <a:buChar char="•"/>
            </a:pPr>
            <a:r>
              <a:rPr lang="nl-BE" sz="2000" dirty="0"/>
              <a:t>Kies de thema’s die voor jou interessant zijn. Je hoeft niet alles in te vullen.</a:t>
            </a:r>
          </a:p>
          <a:p>
            <a:pPr marL="342900" indent="-342900">
              <a:buFont typeface="Arial" panose="020B0604020202020204" pitchFamily="34" charset="0"/>
              <a:buChar char="•"/>
            </a:pPr>
            <a:r>
              <a:rPr lang="nl-BE" sz="2000" dirty="0"/>
              <a:t>Bekijk het samen met een vertrouwenspersoon of begeleider.</a:t>
            </a:r>
          </a:p>
          <a:p>
            <a:pPr marL="342900" indent="-342900">
              <a:buFont typeface="Arial" panose="020B0604020202020204" pitchFamily="34" charset="0"/>
              <a:buChar char="•"/>
            </a:pPr>
            <a:r>
              <a:rPr lang="nl-BE" sz="2000" dirty="0"/>
              <a:t>Heb je een technisch probleem of een vraag over de Atlas? Mail naar </a:t>
            </a:r>
            <a:r>
              <a:rPr lang="nl-BE" sz="2000" dirty="0">
                <a:hlinkClick r:id="rId2"/>
              </a:rPr>
              <a:t>info@participate-autisme.be</a:t>
            </a:r>
            <a:r>
              <a:rPr lang="nl-BE" sz="2000" dirty="0"/>
              <a:t> </a:t>
            </a:r>
          </a:p>
        </p:txBody>
      </p:sp>
      <p:pic>
        <p:nvPicPr>
          <p:cNvPr id="8" name="Tijdelijke aanduiding voor inhoud 7" descr="Afbeelding met Lettertype, Graphics, logo, cirkel&#10;&#10;Door AI gegenereerde inhoud is mogelijk onjuist.">
            <a:extLst>
              <a:ext uri="{FF2B5EF4-FFF2-40B4-BE49-F238E27FC236}">
                <a16:creationId xmlns:a16="http://schemas.microsoft.com/office/drawing/2014/main" id="{8A2CBC13-F680-7550-0651-63B9576029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4240" y="5145029"/>
            <a:ext cx="4559425" cy="1165061"/>
          </a:xfrm>
        </p:spPr>
      </p:pic>
    </p:spTree>
    <p:extLst>
      <p:ext uri="{BB962C8B-B14F-4D97-AF65-F5344CB8AC3E}">
        <p14:creationId xmlns:p14="http://schemas.microsoft.com/office/powerpoint/2010/main" val="788734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72531-CDD5-48BC-91A7-C92C668E6B09}"/>
              </a:ext>
            </a:extLst>
          </p:cNvPr>
          <p:cNvSpPr>
            <a:spLocks noGrp="1"/>
          </p:cNvSpPr>
          <p:nvPr>
            <p:ph type="title"/>
          </p:nvPr>
        </p:nvSpPr>
        <p:spPr>
          <a:xfrm>
            <a:off x="589560" y="856180"/>
            <a:ext cx="4560584" cy="1128068"/>
          </a:xfrm>
        </p:spPr>
        <p:txBody>
          <a:bodyPr anchor="ctr">
            <a:normAutofit/>
          </a:bodyPr>
          <a:lstStyle/>
          <a:p>
            <a:r>
              <a:rPr lang="nl-BE" sz="3100" dirty="0"/>
              <a:t>Wat kan je raadplegen zonder registratie?</a:t>
            </a:r>
          </a:p>
        </p:txBody>
      </p:sp>
      <p:sp>
        <p:nvSpPr>
          <p:cNvPr id="33" name="Content Placeholder 8">
            <a:extLst>
              <a:ext uri="{FF2B5EF4-FFF2-40B4-BE49-F238E27FC236}">
                <a16:creationId xmlns:a16="http://schemas.microsoft.com/office/drawing/2014/main" id="{3E120757-2C76-4D9C-802A-32E787B3B29A}"/>
              </a:ext>
            </a:extLst>
          </p:cNvPr>
          <p:cNvSpPr>
            <a:spLocks noGrp="1"/>
          </p:cNvSpPr>
          <p:nvPr>
            <p:ph idx="1"/>
          </p:nvPr>
        </p:nvSpPr>
        <p:spPr>
          <a:xfrm>
            <a:off x="590719" y="2330505"/>
            <a:ext cx="4967399" cy="3979585"/>
          </a:xfrm>
        </p:spPr>
        <p:txBody>
          <a:bodyPr anchor="ctr">
            <a:normAutofit/>
          </a:bodyPr>
          <a:lstStyle/>
          <a:p>
            <a:pPr marL="0" indent="0">
              <a:buNone/>
            </a:pPr>
            <a:endParaRPr lang="en-US" sz="2000" dirty="0"/>
          </a:p>
          <a:p>
            <a:r>
              <a:rPr lang="nl-BE" sz="2000" dirty="0"/>
              <a:t>Persoonlijke verhalen</a:t>
            </a:r>
          </a:p>
          <a:p>
            <a:pPr lvl="1"/>
            <a:r>
              <a:rPr lang="nl-BE" sz="2000" dirty="0"/>
              <a:t>Inspiratieverhalen</a:t>
            </a:r>
          </a:p>
          <a:p>
            <a:pPr lvl="1"/>
            <a:r>
              <a:rPr lang="nl-BE" sz="2000" dirty="0"/>
              <a:t>Droomboxen</a:t>
            </a:r>
          </a:p>
        </p:txBody>
      </p:sp>
      <p:pic>
        <p:nvPicPr>
          <p:cNvPr id="7" name="Afbeelding 6">
            <a:extLst>
              <a:ext uri="{FF2B5EF4-FFF2-40B4-BE49-F238E27FC236}">
                <a16:creationId xmlns:a16="http://schemas.microsoft.com/office/drawing/2014/main" id="{AD5D21AA-6ACF-46C5-5A16-66D2056FE8E1}"/>
              </a:ext>
            </a:extLst>
          </p:cNvPr>
          <p:cNvPicPr>
            <a:picLocks noChangeAspect="1"/>
          </p:cNvPicPr>
          <p:nvPr/>
        </p:nvPicPr>
        <p:blipFill>
          <a:blip r:embed="rId2"/>
          <a:stretch>
            <a:fillRect/>
          </a:stretch>
        </p:blipFill>
        <p:spPr>
          <a:xfrm>
            <a:off x="6730333" y="1005652"/>
            <a:ext cx="4695654" cy="5363570"/>
          </a:xfrm>
          <a:prstGeom prst="rect">
            <a:avLst/>
          </a:prstGeom>
        </p:spPr>
      </p:pic>
    </p:spTree>
    <p:extLst>
      <p:ext uri="{BB962C8B-B14F-4D97-AF65-F5344CB8AC3E}">
        <p14:creationId xmlns:p14="http://schemas.microsoft.com/office/powerpoint/2010/main" val="1565535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A963F-12CF-47C4-AFD9-780368DD1E5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4000"/>
              <a:t>Inspiratieverhalen</a:t>
            </a:r>
            <a:endParaRPr lang="nl-BE" sz="4000" dirty="0"/>
          </a:p>
        </p:txBody>
      </p:sp>
      <p:sp>
        <p:nvSpPr>
          <p:cNvPr id="4" name="Tijdelijke aanduiding voor tekst 3">
            <a:extLst>
              <a:ext uri="{FF2B5EF4-FFF2-40B4-BE49-F238E27FC236}">
                <a16:creationId xmlns:a16="http://schemas.microsoft.com/office/drawing/2014/main" id="{43B42ADE-E3EE-4BEB-B5A8-8BD8B669EA82}"/>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In de uitgewerkte voorbeelden lees je hoe mensen met autisme omgaan met de verschillende thema’s die in de Atlas aan bod komen. Je vindt er strategieën, oplossingen en ideeën die uit het leven gegrepen zijn.</a:t>
            </a:r>
          </a:p>
          <a:p>
            <a:endParaRPr lang="nl-BE" sz="2000" dirty="0"/>
          </a:p>
        </p:txBody>
      </p:sp>
      <p:pic>
        <p:nvPicPr>
          <p:cNvPr id="9" name="Tijdelijke aanduiding voor inhoud 8">
            <a:extLst>
              <a:ext uri="{FF2B5EF4-FFF2-40B4-BE49-F238E27FC236}">
                <a16:creationId xmlns:a16="http://schemas.microsoft.com/office/drawing/2014/main" id="{F6A93E04-91A6-5E44-8642-7E2FAB46D934}"/>
              </a:ext>
            </a:extLst>
          </p:cNvPr>
          <p:cNvPicPr>
            <a:picLocks noGrp="1" noChangeAspect="1"/>
          </p:cNvPicPr>
          <p:nvPr>
            <p:ph idx="1"/>
          </p:nvPr>
        </p:nvPicPr>
        <p:blipFill>
          <a:blip r:embed="rId2"/>
          <a:stretch>
            <a:fillRect/>
          </a:stretch>
        </p:blipFill>
        <p:spPr>
          <a:xfrm>
            <a:off x="7041858" y="340914"/>
            <a:ext cx="4217157" cy="6176171"/>
          </a:xfrm>
        </p:spPr>
      </p:pic>
    </p:spTree>
    <p:extLst>
      <p:ext uri="{BB962C8B-B14F-4D97-AF65-F5344CB8AC3E}">
        <p14:creationId xmlns:p14="http://schemas.microsoft.com/office/powerpoint/2010/main" val="1446349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6B0EB-0F00-486C-9D71-15B46CE8EADC}"/>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err="1"/>
              <a:t>Droomboxen</a:t>
            </a:r>
            <a:endParaRPr lang="en-US" sz="4000" dirty="0"/>
          </a:p>
        </p:txBody>
      </p:sp>
      <p:sp>
        <p:nvSpPr>
          <p:cNvPr id="4" name="Tijdelijke aanduiding voor tekst 3">
            <a:extLst>
              <a:ext uri="{FF2B5EF4-FFF2-40B4-BE49-F238E27FC236}">
                <a16:creationId xmlns:a16="http://schemas.microsoft.com/office/drawing/2014/main" id="{7C2D0772-5D99-4A50-BFEB-E29DCED67598}"/>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In de droomboxen vind je verhalen van volwassenen met autisme over hun dromen en toekomstperspectieven. Ze denken na wat hun drijfveer en troeven zijn en hoe ze daarmee aan de slag kunnen gaan om hun dromen te verwezenlijken.</a:t>
            </a:r>
          </a:p>
        </p:txBody>
      </p:sp>
      <p:pic>
        <p:nvPicPr>
          <p:cNvPr id="8" name="Tijdelijke aanduiding voor inhoud 7">
            <a:extLst>
              <a:ext uri="{FF2B5EF4-FFF2-40B4-BE49-F238E27FC236}">
                <a16:creationId xmlns:a16="http://schemas.microsoft.com/office/drawing/2014/main" id="{D812A272-3CE1-A732-6DAA-9D4948FA7436}"/>
              </a:ext>
            </a:extLst>
          </p:cNvPr>
          <p:cNvPicPr>
            <a:picLocks noGrp="1" noChangeAspect="1"/>
          </p:cNvPicPr>
          <p:nvPr>
            <p:ph idx="1"/>
          </p:nvPr>
        </p:nvPicPr>
        <p:blipFill>
          <a:blip r:embed="rId2"/>
          <a:srcRect t="34872"/>
          <a:stretch/>
        </p:blipFill>
        <p:spPr>
          <a:xfrm>
            <a:off x="5513500" y="2750053"/>
            <a:ext cx="6172200" cy="3140488"/>
          </a:xfrm>
        </p:spPr>
      </p:pic>
    </p:spTree>
    <p:extLst>
      <p:ext uri="{BB962C8B-B14F-4D97-AF65-F5344CB8AC3E}">
        <p14:creationId xmlns:p14="http://schemas.microsoft.com/office/powerpoint/2010/main" val="1409806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8C50-9D00-8F39-7A6B-FE0A2026FF4F}"/>
              </a:ext>
            </a:extLst>
          </p:cNvPr>
          <p:cNvSpPr>
            <a:spLocks noGrp="1"/>
          </p:cNvSpPr>
          <p:nvPr>
            <p:ph type="title"/>
          </p:nvPr>
        </p:nvSpPr>
        <p:spPr/>
        <p:txBody>
          <a:bodyPr>
            <a:normAutofit/>
          </a:bodyPr>
          <a:lstStyle/>
          <a:p>
            <a:r>
              <a:rPr lang="nl-NL" sz="3700" dirty="0"/>
              <a:t>Werkboeken</a:t>
            </a:r>
            <a:endParaRPr lang="nl-BE" sz="3700" dirty="0"/>
          </a:p>
        </p:txBody>
      </p:sp>
      <p:sp>
        <p:nvSpPr>
          <p:cNvPr id="4" name="Tijdelijke aanduiding voor tekst 3">
            <a:extLst>
              <a:ext uri="{FF2B5EF4-FFF2-40B4-BE49-F238E27FC236}">
                <a16:creationId xmlns:a16="http://schemas.microsoft.com/office/drawing/2014/main" id="{88D12E52-ECB5-BC38-4FC8-0ADE170C1AC2}"/>
              </a:ext>
            </a:extLst>
          </p:cNvPr>
          <p:cNvSpPr>
            <a:spLocks noGrp="1"/>
          </p:cNvSpPr>
          <p:nvPr>
            <p:ph type="body" sz="half" idx="2"/>
          </p:nvPr>
        </p:nvSpPr>
        <p:spPr>
          <a:xfrm>
            <a:off x="839788" y="2057400"/>
            <a:ext cx="4421874" cy="3811588"/>
          </a:xfrm>
        </p:spPr>
        <p:txBody>
          <a:bodyPr/>
          <a:lstStyle/>
          <a:p>
            <a:endParaRPr lang="nl-NL" dirty="0"/>
          </a:p>
          <a:p>
            <a:endParaRPr lang="nl-BE" dirty="0"/>
          </a:p>
          <a:p>
            <a:r>
              <a:rPr lang="nl-BE" sz="2000" dirty="0"/>
              <a:t>Heb je voorkeur voor pen en papier?</a:t>
            </a:r>
          </a:p>
          <a:p>
            <a:endParaRPr lang="nl-BE" sz="2000" dirty="0"/>
          </a:p>
          <a:p>
            <a:r>
              <a:rPr lang="nl-BE" sz="2000" dirty="0"/>
              <a:t>Voor ieder domein van de Atlas kan je een werkboek gratis downloaden.</a:t>
            </a:r>
          </a:p>
        </p:txBody>
      </p:sp>
      <p:pic>
        <p:nvPicPr>
          <p:cNvPr id="10" name="Tijdelijke aanduiding voor inhoud 9">
            <a:extLst>
              <a:ext uri="{FF2B5EF4-FFF2-40B4-BE49-F238E27FC236}">
                <a16:creationId xmlns:a16="http://schemas.microsoft.com/office/drawing/2014/main" id="{B369308E-EA1F-7914-7CF1-D3A68F0AE08B}"/>
              </a:ext>
            </a:extLst>
          </p:cNvPr>
          <p:cNvPicPr>
            <a:picLocks noGrp="1" noChangeAspect="1"/>
          </p:cNvPicPr>
          <p:nvPr>
            <p:ph idx="1"/>
          </p:nvPr>
        </p:nvPicPr>
        <p:blipFill>
          <a:blip r:embed="rId2"/>
          <a:stretch>
            <a:fillRect/>
          </a:stretch>
        </p:blipFill>
        <p:spPr>
          <a:xfrm>
            <a:off x="6810234" y="457200"/>
            <a:ext cx="4421874" cy="6221157"/>
          </a:xfrm>
        </p:spPr>
      </p:pic>
    </p:spTree>
    <p:extLst>
      <p:ext uri="{BB962C8B-B14F-4D97-AF65-F5344CB8AC3E}">
        <p14:creationId xmlns:p14="http://schemas.microsoft.com/office/powerpoint/2010/main" val="4232247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96828-49AB-4FD6-928D-76E1BE40A24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NL" sz="3700" dirty="0"/>
              <a:t>O</a:t>
            </a:r>
            <a:r>
              <a:rPr lang="nl-BE" sz="3700" dirty="0" err="1"/>
              <a:t>nline</a:t>
            </a:r>
            <a:r>
              <a:rPr lang="nl-BE" sz="3700" dirty="0"/>
              <a:t> tool gebruiken</a:t>
            </a:r>
          </a:p>
        </p:txBody>
      </p:sp>
      <p:sp>
        <p:nvSpPr>
          <p:cNvPr id="4" name="Tijdelijke aanduiding voor tekst 3">
            <a:extLst>
              <a:ext uri="{FF2B5EF4-FFF2-40B4-BE49-F238E27FC236}">
                <a16:creationId xmlns:a16="http://schemas.microsoft.com/office/drawing/2014/main" id="{B7BE9AC2-739D-4574-A328-2A5AE733EA83}"/>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pPr marL="457200" indent="-457200">
              <a:buAutoNum type="arabicPeriod"/>
            </a:pPr>
            <a:r>
              <a:rPr lang="nl-BE" sz="2000" dirty="0"/>
              <a:t>Vul je e-mailadres in, ga akkoord met de privacyverklaring en klik op ‘inschrijving registreren’. </a:t>
            </a:r>
          </a:p>
          <a:p>
            <a:pPr marL="457200" indent="-457200">
              <a:buAutoNum type="arabicPeriod"/>
            </a:pPr>
            <a:r>
              <a:rPr lang="nl-BE" sz="2000" dirty="0"/>
              <a:t>Je ontvangt een activatie-mail in je mailbox. Klik op de link in deze e-mail om je registratie te voltooien.</a:t>
            </a:r>
          </a:p>
        </p:txBody>
      </p:sp>
      <p:sp>
        <p:nvSpPr>
          <p:cNvPr id="5" name="Tijdelijke aanduiding voor inhoud 4">
            <a:extLst>
              <a:ext uri="{FF2B5EF4-FFF2-40B4-BE49-F238E27FC236}">
                <a16:creationId xmlns:a16="http://schemas.microsoft.com/office/drawing/2014/main" id="{22D10EDD-9B71-69E5-BC63-F9962347A62C}"/>
              </a:ext>
            </a:extLst>
          </p:cNvPr>
          <p:cNvSpPr>
            <a:spLocks noGrp="1"/>
          </p:cNvSpPr>
          <p:nvPr>
            <p:ph sz="half" idx="1"/>
          </p:nvPr>
        </p:nvSpPr>
        <p:spPr/>
        <p:txBody>
          <a:bodyPr/>
          <a:lstStyle/>
          <a:p>
            <a:endParaRPr lang="nl-BE" dirty="0"/>
          </a:p>
        </p:txBody>
      </p:sp>
      <p:pic>
        <p:nvPicPr>
          <p:cNvPr id="12" name="Afbeelding 11">
            <a:extLst>
              <a:ext uri="{FF2B5EF4-FFF2-40B4-BE49-F238E27FC236}">
                <a16:creationId xmlns:a16="http://schemas.microsoft.com/office/drawing/2014/main" id="{7E2A76CB-89BF-9B76-23AB-87BD994555A1}"/>
              </a:ext>
            </a:extLst>
          </p:cNvPr>
          <p:cNvPicPr>
            <a:picLocks noChangeAspect="1"/>
          </p:cNvPicPr>
          <p:nvPr/>
        </p:nvPicPr>
        <p:blipFill>
          <a:blip r:embed="rId2"/>
          <a:srcRect t="34966"/>
          <a:stretch/>
        </p:blipFill>
        <p:spPr>
          <a:xfrm>
            <a:off x="6019800" y="2876288"/>
            <a:ext cx="5876073" cy="3081621"/>
          </a:xfrm>
          <a:prstGeom prst="rect">
            <a:avLst/>
          </a:prstGeom>
        </p:spPr>
      </p:pic>
    </p:spTree>
    <p:extLst>
      <p:ext uri="{BB962C8B-B14F-4D97-AF65-F5344CB8AC3E}">
        <p14:creationId xmlns:p14="http://schemas.microsoft.com/office/powerpoint/2010/main" val="466205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96828-49AB-4FD6-928D-76E1BE40A24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3700" dirty="0"/>
              <a:t>Hoe meld je aan?</a:t>
            </a:r>
          </a:p>
        </p:txBody>
      </p:sp>
      <p:sp>
        <p:nvSpPr>
          <p:cNvPr id="4" name="Tijdelijke aanduiding voor tekst 3">
            <a:extLst>
              <a:ext uri="{FF2B5EF4-FFF2-40B4-BE49-F238E27FC236}">
                <a16:creationId xmlns:a16="http://schemas.microsoft.com/office/drawing/2014/main" id="{B7BE9AC2-739D-4574-A328-2A5AE733EA83}"/>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pPr marL="457200" indent="-457200">
              <a:buAutoNum type="arabicPeriod"/>
            </a:pPr>
            <a:r>
              <a:rPr lang="nl-BE" sz="2000" dirty="0"/>
              <a:t>Vul je e-mailadres in en klik op ‘Verstuur’. </a:t>
            </a:r>
          </a:p>
          <a:p>
            <a:pPr marL="457200" indent="-457200">
              <a:buAutoNum type="arabicPeriod"/>
            </a:pPr>
            <a:r>
              <a:rPr lang="nl-BE" sz="2000" dirty="0"/>
              <a:t>In je mailbox krijg je een e-mail met een toegangslink. Klik op deze link.</a:t>
            </a:r>
          </a:p>
          <a:p>
            <a:pPr marL="457200" indent="-457200">
              <a:buAutoNum type="arabicPeriod"/>
            </a:pPr>
            <a:r>
              <a:rPr lang="nl-BE" sz="2000" dirty="0"/>
              <a:t>Wanneer je afmeldt, vervalt de link. </a:t>
            </a:r>
          </a:p>
          <a:p>
            <a:pPr marL="0" indent="0">
              <a:buNone/>
            </a:pPr>
            <a:endParaRPr lang="nl-BE" sz="2000" dirty="0"/>
          </a:p>
          <a:p>
            <a:pPr marL="0" indent="0">
              <a:buNone/>
            </a:pPr>
            <a:r>
              <a:rPr lang="nl-BE" sz="2000" dirty="0"/>
              <a:t>Jouw informatie is online uitsluitend toegankelijk via jouw persoonlijke toegangslink in jouw mailbox!</a:t>
            </a:r>
          </a:p>
        </p:txBody>
      </p:sp>
      <p:sp>
        <p:nvSpPr>
          <p:cNvPr id="5" name="Tijdelijke aanduiding voor inhoud 4">
            <a:extLst>
              <a:ext uri="{FF2B5EF4-FFF2-40B4-BE49-F238E27FC236}">
                <a16:creationId xmlns:a16="http://schemas.microsoft.com/office/drawing/2014/main" id="{D7791F88-54E6-A706-712F-02D12610CB36}"/>
              </a:ext>
            </a:extLst>
          </p:cNvPr>
          <p:cNvSpPr>
            <a:spLocks noGrp="1"/>
          </p:cNvSpPr>
          <p:nvPr>
            <p:ph sz="half" idx="1"/>
          </p:nvPr>
        </p:nvSpPr>
        <p:spPr/>
        <p:txBody>
          <a:bodyPr/>
          <a:lstStyle/>
          <a:p>
            <a:endParaRPr lang="nl-BE" dirty="0"/>
          </a:p>
        </p:txBody>
      </p:sp>
      <p:pic>
        <p:nvPicPr>
          <p:cNvPr id="12" name="Afbeelding 11">
            <a:extLst>
              <a:ext uri="{FF2B5EF4-FFF2-40B4-BE49-F238E27FC236}">
                <a16:creationId xmlns:a16="http://schemas.microsoft.com/office/drawing/2014/main" id="{99420728-97F2-49E1-55B6-F9EF2225C8F5}"/>
              </a:ext>
            </a:extLst>
          </p:cNvPr>
          <p:cNvPicPr>
            <a:picLocks noChangeAspect="1"/>
          </p:cNvPicPr>
          <p:nvPr/>
        </p:nvPicPr>
        <p:blipFill>
          <a:blip r:embed="rId2"/>
          <a:stretch>
            <a:fillRect/>
          </a:stretch>
        </p:blipFill>
        <p:spPr>
          <a:xfrm>
            <a:off x="6172202" y="1825625"/>
            <a:ext cx="5642804" cy="2098169"/>
          </a:xfrm>
          <a:prstGeom prst="rect">
            <a:avLst/>
          </a:prstGeom>
        </p:spPr>
      </p:pic>
      <p:pic>
        <p:nvPicPr>
          <p:cNvPr id="15" name="Afbeelding 14">
            <a:extLst>
              <a:ext uri="{FF2B5EF4-FFF2-40B4-BE49-F238E27FC236}">
                <a16:creationId xmlns:a16="http://schemas.microsoft.com/office/drawing/2014/main" id="{870F72C8-2500-8B8B-9860-716DEA160B9D}"/>
              </a:ext>
            </a:extLst>
          </p:cNvPr>
          <p:cNvPicPr>
            <a:picLocks noChangeAspect="1"/>
          </p:cNvPicPr>
          <p:nvPr/>
        </p:nvPicPr>
        <p:blipFill>
          <a:blip r:embed="rId3"/>
          <a:stretch>
            <a:fillRect/>
          </a:stretch>
        </p:blipFill>
        <p:spPr>
          <a:xfrm>
            <a:off x="6202632" y="4224845"/>
            <a:ext cx="5581943" cy="1815136"/>
          </a:xfrm>
          <a:prstGeom prst="rect">
            <a:avLst/>
          </a:prstGeom>
        </p:spPr>
      </p:pic>
    </p:spTree>
    <p:extLst>
      <p:ext uri="{BB962C8B-B14F-4D97-AF65-F5344CB8AC3E}">
        <p14:creationId xmlns:p14="http://schemas.microsoft.com/office/powerpoint/2010/main" val="830004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80BA6-B46A-46FE-B508-040454C1B118}"/>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nl-BE" sz="4000" dirty="0"/>
              <a:t>Welke thema’s vind je in de Atlas?</a:t>
            </a:r>
          </a:p>
        </p:txBody>
      </p:sp>
      <p:sp>
        <p:nvSpPr>
          <p:cNvPr id="4" name="Tijdelijke aanduiding voor tekst 3">
            <a:extLst>
              <a:ext uri="{FF2B5EF4-FFF2-40B4-BE49-F238E27FC236}">
                <a16:creationId xmlns:a16="http://schemas.microsoft.com/office/drawing/2014/main" id="{52EB7421-1C2F-4C14-81DF-405FCB59E305}"/>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nl-BE" sz="2000" dirty="0"/>
              <a:t>Persoonlijke informatie</a:t>
            </a:r>
          </a:p>
          <a:p>
            <a:pPr indent="-228600">
              <a:buFont typeface="Arial" panose="020B0604020202020204" pitchFamily="34" charset="0"/>
              <a:buChar char="•"/>
            </a:pPr>
            <a:r>
              <a:rPr lang="nl-BE" sz="2000" dirty="0"/>
              <a:t>Informatieverwerking</a:t>
            </a:r>
          </a:p>
          <a:p>
            <a:pPr indent="-228600">
              <a:buFont typeface="Arial" panose="020B0604020202020204" pitchFamily="34" charset="0"/>
              <a:buChar char="•"/>
            </a:pPr>
            <a:r>
              <a:rPr lang="nl-BE" sz="2000" dirty="0"/>
              <a:t>Emotioneel welbevinden</a:t>
            </a:r>
          </a:p>
          <a:p>
            <a:pPr indent="-228600">
              <a:buFont typeface="Arial" panose="020B0604020202020204" pitchFamily="34" charset="0"/>
              <a:buChar char="•"/>
            </a:pPr>
            <a:r>
              <a:rPr lang="nl-BE" sz="2000" dirty="0"/>
              <a:t>Communicatie en sociale relaties</a:t>
            </a:r>
          </a:p>
          <a:p>
            <a:pPr indent="-228600">
              <a:buFont typeface="Arial" panose="020B0604020202020204" pitchFamily="34" charset="0"/>
              <a:buChar char="•"/>
            </a:pPr>
            <a:r>
              <a:rPr lang="nl-BE" sz="2000" dirty="0"/>
              <a:t>Mijn leven en mijn ambities</a:t>
            </a:r>
          </a:p>
        </p:txBody>
      </p:sp>
      <p:pic>
        <p:nvPicPr>
          <p:cNvPr id="5" name="Afbeelding 4">
            <a:extLst>
              <a:ext uri="{FF2B5EF4-FFF2-40B4-BE49-F238E27FC236}">
                <a16:creationId xmlns:a16="http://schemas.microsoft.com/office/drawing/2014/main" id="{16B170FC-11F6-544F-D052-0DD0F3DD4F0F}"/>
              </a:ext>
            </a:extLst>
          </p:cNvPr>
          <p:cNvPicPr>
            <a:picLocks noChangeAspect="1"/>
          </p:cNvPicPr>
          <p:nvPr/>
        </p:nvPicPr>
        <p:blipFill>
          <a:blip r:embed="rId2"/>
          <a:stretch>
            <a:fillRect/>
          </a:stretch>
        </p:blipFill>
        <p:spPr>
          <a:xfrm>
            <a:off x="5106167" y="709315"/>
            <a:ext cx="6597511" cy="5863713"/>
          </a:xfrm>
          <a:prstGeom prst="rect">
            <a:avLst/>
          </a:prstGeom>
        </p:spPr>
      </p:pic>
      <p:sp>
        <p:nvSpPr>
          <p:cNvPr id="7" name="Tijdelijke aanduiding voor inhoud 6">
            <a:extLst>
              <a:ext uri="{FF2B5EF4-FFF2-40B4-BE49-F238E27FC236}">
                <a16:creationId xmlns:a16="http://schemas.microsoft.com/office/drawing/2014/main" id="{150E978E-CD36-1D0F-C7E6-0F73843803BA}"/>
              </a:ext>
            </a:extLst>
          </p:cNvPr>
          <p:cNvSpPr>
            <a:spLocks noGrp="1"/>
          </p:cNvSpPr>
          <p:nvPr>
            <p:ph idx="1"/>
          </p:nvPr>
        </p:nvSpPr>
        <p:spPr>
          <a:xfrm>
            <a:off x="6188852" y="1984248"/>
            <a:ext cx="5166535" cy="3876802"/>
          </a:xfrm>
        </p:spPr>
        <p:txBody>
          <a:bodyPr/>
          <a:lstStyle/>
          <a:p>
            <a:pPr marL="0" indent="0">
              <a:buNone/>
            </a:pPr>
            <a:endParaRPr lang="nl-BE" dirty="0"/>
          </a:p>
        </p:txBody>
      </p:sp>
    </p:spTree>
    <p:extLst>
      <p:ext uri="{BB962C8B-B14F-4D97-AF65-F5344CB8AC3E}">
        <p14:creationId xmlns:p14="http://schemas.microsoft.com/office/powerpoint/2010/main" val="4243172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antoorthema">
  <a:themeElements>
    <a:clrScheme name="Aangepast 1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D03B"/>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F71BB9E2692746BB49B163AFA8C9B8" ma:contentTypeVersion="8" ma:contentTypeDescription="Een nieuw document maken." ma:contentTypeScope="" ma:versionID="f3cbc14e393262e21b9eaf3f10d74b3a">
  <xsd:schema xmlns:xsd="http://www.w3.org/2001/XMLSchema" xmlns:xs="http://www.w3.org/2001/XMLSchema" xmlns:p="http://schemas.microsoft.com/office/2006/metadata/properties" xmlns:ns3="5a78406f-62b8-492e-8414-a2c8d2e2e84a" targetNamespace="http://schemas.microsoft.com/office/2006/metadata/properties" ma:root="true" ma:fieldsID="cc512cde2f4626f3cd24b682cbecd37c" ns3:_="">
    <xsd:import namespace="5a78406f-62b8-492e-8414-a2c8d2e2e84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8406f-62b8-492e-8414-a2c8d2e2e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C5963B-CD35-4112-AE1D-1F9446C5DEEE}">
  <ds:schemaRefs>
    <ds:schemaRef ds:uri="http://purl.org/dc/terms/"/>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5a78406f-62b8-492e-8414-a2c8d2e2e84a"/>
    <ds:schemaRef ds:uri="http://schemas.openxmlformats.org/package/2006/metadata/core-properties"/>
  </ds:schemaRefs>
</ds:datastoreItem>
</file>

<file path=customXml/itemProps2.xml><?xml version="1.0" encoding="utf-8"?>
<ds:datastoreItem xmlns:ds="http://schemas.openxmlformats.org/officeDocument/2006/customXml" ds:itemID="{07CFD6BF-1264-43D5-BD5E-C5B1B8EE23FC}">
  <ds:schemaRefs>
    <ds:schemaRef ds:uri="http://schemas.microsoft.com/sharepoint/v3/contenttype/forms"/>
  </ds:schemaRefs>
</ds:datastoreItem>
</file>

<file path=customXml/itemProps3.xml><?xml version="1.0" encoding="utf-8"?>
<ds:datastoreItem xmlns:ds="http://schemas.openxmlformats.org/officeDocument/2006/customXml" ds:itemID="{4B53E3D8-B9CA-42CE-87AC-C2849403F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8406f-62b8-492e-8414-a2c8d2e2e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TotalTime>
  <Words>665</Words>
  <Application>Microsoft Office PowerPoint</Application>
  <PresentationFormat>Breedbeeld</PresentationFormat>
  <Paragraphs>71</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Handleiding</vt:lpstr>
      <vt:lpstr> Doel van de Atlas</vt:lpstr>
      <vt:lpstr>Wat kan je raadplegen zonder registratie?</vt:lpstr>
      <vt:lpstr>Inspiratieverhalen</vt:lpstr>
      <vt:lpstr>Droomboxen</vt:lpstr>
      <vt:lpstr>Werkboeken</vt:lpstr>
      <vt:lpstr>Online tool gebruiken</vt:lpstr>
      <vt:lpstr>Hoe meld je aan?</vt:lpstr>
      <vt:lpstr>Welke thema’s vind je in de Atlas?</vt:lpstr>
      <vt:lpstr>Persoonlijke informatie</vt:lpstr>
      <vt:lpstr>Opbouw van de verschillende domeinen</vt:lpstr>
      <vt:lpstr>Uitleg over het domein</vt:lpstr>
      <vt:lpstr>Vragenlijst</vt:lpstr>
      <vt:lpstr>Aan de slag met een vragenlijst</vt:lpstr>
      <vt:lpstr>Inspiratiebox</vt:lpstr>
      <vt:lpstr>Gegevens opslaan</vt:lpstr>
      <vt:lpstr>Mijn Atlas downloaden</vt:lpstr>
      <vt:lpstr>Mijn Atlas</vt:lpstr>
      <vt:lpstr>Extra methodieken</vt:lpstr>
      <vt:lpstr>      De Atlas, mensen met autisme aan het woord</vt:lpstr>
      <vt:lpstr>Nog enkele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Handleiding</dc:title>
  <dc:creator>Martine Thys</dc:creator>
  <cp:lastModifiedBy>Martine Thys</cp:lastModifiedBy>
  <cp:revision>5</cp:revision>
  <dcterms:created xsi:type="dcterms:W3CDTF">2020-10-21T15:19:58Z</dcterms:created>
  <dcterms:modified xsi:type="dcterms:W3CDTF">2025-03-24T15:10:07Z</dcterms:modified>
</cp:coreProperties>
</file>